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s/comment1.xml" ContentType="application/vnd.openxmlformats-officedocument.presentationml.comments+xml"/>
  <Override PartName="/ppt/slides/slide12.xml" ContentType="application/vnd.openxmlformats-officedocument.presentationml.slide+xml"/>
  <Override PartName="/ppt/slides/slide13.xml" ContentType="application/vnd.openxmlformats-officedocument.presentationml.slide+xml"/>
  <Override PartName="/ppt/comments/comment2.xml" ContentType="application/vnd.openxmlformats-officedocument.presentationml.comment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Override PartName="/ppt/media/image2.jpeg" ContentType="image/jpeg"/>
  <Override PartName="/ppt/notesSlides/notesSlide2.xml" ContentType="application/vnd.openxmlformats-officedocument.presentationml.notesSlid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20"/>
    <p:sldId id="268" r:id="rId21"/>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kus Danielsson" initials="M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3C0FC">
              <a:alpha val="26000"/>
            </a:srgbClr>
          </a:solidFill>
        </a:fill>
      </a:tcStyle>
    </a:band2H>
    <a:firstCol>
      <a:tcTxStyle b="off" i="off">
        <a:fontRef idx="minor">
          <a:srgbClr val="FFFFFF"/>
        </a:fontRef>
        <a:srgbClr val="FFFFFF"/>
      </a:tcTxStyle>
      <a:tcStyle>
        <a:tcBdr>
          <a:left>
            <a:ln w="12700" cap="flat">
              <a:solidFill>
                <a:srgbClr val="D6D6D6"/>
              </a:solidFill>
              <a:prstDash val="solid"/>
              <a:miter lim="400000"/>
            </a:ln>
          </a:left>
          <a:right>
            <a:ln w="254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hueOff val="-136794"/>
              <a:satOff val="-2150"/>
              <a:lumOff val="15693"/>
            </a:schemeClr>
          </a:solidFill>
        </a:fill>
      </a:tcStyle>
    </a:firstCol>
    <a:lastRow>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25400" cap="flat">
              <a:solidFill>
                <a:srgbClr val="D6D7D6"/>
              </a:solidFill>
              <a:prstDash val="solid"/>
              <a:miter lim="400000"/>
            </a:ln>
          </a:top>
          <a:bottom>
            <a:ln w="12700" cap="flat">
              <a:solidFill>
                <a:srgbClr val="D6D6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lastRow>
    <a:firstRow>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6D6"/>
              </a:solidFill>
              <a:prstDash val="solid"/>
              <a:miter lim="400000"/>
            </a:ln>
          </a:top>
          <a:bottom>
            <a:ln w="254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wholeTbl>
    <a:band2H>
      <a:tcTxStyle b="def" i="def"/>
      <a:tcStyle>
        <a:tcBdr/>
        <a:fill>
          <a:solidFill>
            <a:srgbClr val="8EA5CB">
              <a:alpha val="2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solidFill>
            <a:srgbClr val="53585F"/>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929292"/>
              </a:solidFill>
              <a:prstDash val="solid"/>
              <a:miter lim="400000"/>
            </a:ln>
          </a:insideH>
          <a:insideV>
            <a:ln w="12700" cap="flat">
              <a:noFill/>
              <a:miter lim="400000"/>
            </a:ln>
          </a:insideV>
        </a:tcBdr>
        <a:fill>
          <a:solidFill>
            <a:srgbClr val="004CB9"/>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929292"/>
              </a:solidFill>
              <a:prstDash val="solid"/>
              <a:miter lim="400000"/>
            </a:ln>
          </a:insideH>
          <a:insideV>
            <a:ln w="12700" cap="flat">
              <a:noFill/>
              <a:miter lim="400000"/>
            </a:ln>
          </a:insideV>
        </a:tcBdr>
        <a:fill>
          <a:solidFill>
            <a:srgbClr val="004CB9"/>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AAAAAA"/>
              </a:solidFill>
              <a:prstDash val="solid"/>
              <a:miter lim="400000"/>
            </a:ln>
          </a:left>
          <a:right>
            <a:ln w="12700" cap="flat">
              <a:solidFill>
                <a:srgbClr val="AAAAAA"/>
              </a:solidFill>
              <a:prstDash val="solid"/>
              <a:miter lim="400000"/>
            </a:ln>
          </a:right>
          <a:top>
            <a:ln w="12700" cap="flat">
              <a:solidFill>
                <a:srgbClr val="AAAAAA"/>
              </a:solidFill>
              <a:prstDash val="solid"/>
              <a:miter lim="400000"/>
            </a:ln>
          </a:top>
          <a:bottom>
            <a:ln w="12700" cap="flat">
              <a:solidFill>
                <a:srgbClr val="AAAAAA"/>
              </a:solidFill>
              <a:prstDash val="solid"/>
              <a:miter lim="400000"/>
            </a:ln>
          </a:bottom>
          <a:insideH>
            <a:ln w="12700" cap="flat">
              <a:solidFill>
                <a:srgbClr val="AAAAAA"/>
              </a:solidFill>
              <a:prstDash val="solid"/>
              <a:miter lim="400000"/>
            </a:ln>
          </a:insideH>
          <a:insideV>
            <a:ln w="12700" cap="flat">
              <a:solidFill>
                <a:srgbClr val="AAAAAA"/>
              </a:solidFill>
              <a:prstDash val="solid"/>
              <a:miter lim="400000"/>
            </a:ln>
          </a:insideV>
        </a:tcBdr>
        <a:fill>
          <a:noFill/>
        </a:fill>
      </a:tcStyle>
    </a:wholeTbl>
    <a:band2H>
      <a:tcTxStyle b="def" i="def"/>
      <a:tcStyle>
        <a:tcBdr/>
        <a:fill>
          <a:solidFill>
            <a:schemeClr val="accent3">
              <a:alpha val="35000"/>
            </a:scheme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CBCBCB"/>
              </a:solidFill>
              <a:prstDash val="solid"/>
              <a:miter lim="400000"/>
            </a:ln>
          </a:insideV>
        </a:tcBdr>
        <a:fill>
          <a:solidFill>
            <a:srgbClr val="2D7132"/>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CBCBCB"/>
              </a:solidFill>
              <a:prstDash val="solid"/>
              <a:miter lim="400000"/>
            </a:ln>
          </a:insideH>
          <a:insideV>
            <a:ln w="12700" cap="flat">
              <a:noFill/>
              <a:miter lim="400000"/>
            </a:ln>
          </a:insideV>
        </a:tcBdr>
        <a:fill>
          <a:solidFill>
            <a:schemeClr val="accent3"/>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25400" cap="flat">
              <a:solidFill>
                <a:srgbClr val="CBCBCB"/>
              </a:solidFill>
              <a:prstDash val="solid"/>
              <a:miter lim="400000"/>
            </a:ln>
          </a:insideH>
          <a:insideV>
            <a:ln w="12700" cap="flat">
              <a:noFill/>
              <a:miter lim="400000"/>
            </a:ln>
          </a:insideV>
        </a:tcBdr>
        <a:fill>
          <a:solidFill>
            <a:schemeClr val="accent3"/>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D6D7D6"/>
              </a:solidFill>
              <a:prstDash val="solid"/>
              <a:miter lim="400000"/>
            </a:ln>
          </a:insideV>
        </a:tcBdr>
        <a:fill>
          <a:solidFill>
            <a:srgbClr val="BF630E"/>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9B4407"/>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9B4407"/>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909090"/>
              </a:solidFill>
              <a:prstDash val="solid"/>
              <a:miter lim="400000"/>
            </a:ln>
          </a:left>
          <a:right>
            <a:ln w="12700" cap="flat">
              <a:solidFill>
                <a:srgbClr val="909090"/>
              </a:solidFill>
              <a:prstDash val="solid"/>
              <a:miter lim="400000"/>
            </a:ln>
          </a:right>
          <a:top>
            <a:ln w="12700" cap="flat">
              <a:solidFill>
                <a:srgbClr val="909090"/>
              </a:solidFill>
              <a:prstDash val="solid"/>
              <a:miter lim="400000"/>
            </a:ln>
          </a:top>
          <a:bottom>
            <a:ln w="12700" cap="flat">
              <a:solidFill>
                <a:srgbClr val="909090"/>
              </a:solidFill>
              <a:prstDash val="solid"/>
              <a:miter lim="400000"/>
            </a:ln>
          </a:bottom>
          <a:insideH>
            <a:ln w="12700" cap="flat">
              <a:solidFill>
                <a:srgbClr val="909090"/>
              </a:solidFill>
              <a:prstDash val="solid"/>
              <a:miter lim="400000"/>
            </a:ln>
          </a:insideH>
          <a:insideV>
            <a:ln w="12700" cap="flat">
              <a:solidFill>
                <a:srgbClr val="909090"/>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D6D7D6"/>
              </a:solidFill>
              <a:prstDash val="solid"/>
              <a:miter lim="400000"/>
            </a:ln>
          </a:insideV>
        </a:tcBdr>
        <a:fill>
          <a:solidFill>
            <a:srgbClr val="1F2428"/>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484B4C"/>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484B4C"/>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929292"/>
              </a:solidFill>
              <a:custDash>
                <a:ds d="200000" sp="200000"/>
              </a:custDash>
              <a:miter lim="400000"/>
            </a:ln>
          </a:left>
          <a:right>
            <a:ln w="12700" cap="flat">
              <a:solidFill>
                <a:srgbClr val="929292"/>
              </a:solidFill>
              <a:custDash>
                <a:ds d="200000" sp="200000"/>
              </a:custDash>
              <a:miter lim="400000"/>
            </a:ln>
          </a:right>
          <a:top>
            <a:ln w="12700" cap="flat">
              <a:solidFill>
                <a:srgbClr val="929292"/>
              </a:solidFill>
              <a:custDash>
                <a:ds d="200000" sp="200000"/>
              </a:custDash>
              <a:miter lim="400000"/>
            </a:ln>
          </a:top>
          <a:bottom>
            <a:ln w="12700" cap="flat">
              <a:solidFill>
                <a:srgbClr val="929292"/>
              </a:solidFill>
              <a:custDash>
                <a:ds d="200000" sp="200000"/>
              </a:custDash>
              <a:miter lim="400000"/>
            </a:ln>
          </a:bottom>
          <a:insideH>
            <a:ln w="12700" cap="flat">
              <a:solidFill>
                <a:srgbClr val="929292"/>
              </a:solidFill>
              <a:custDash>
                <a:ds d="200000" sp="200000"/>
              </a:custDash>
              <a:miter lim="400000"/>
            </a:ln>
          </a:insideH>
          <a:insideV>
            <a:ln w="12700" cap="flat">
              <a:solidFill>
                <a:srgbClr val="929292"/>
              </a:solidFill>
              <a:custDash>
                <a:ds d="200000" sp="200000"/>
              </a:custDash>
              <a:miter lim="400000"/>
            </a:ln>
          </a:insideV>
        </a:tcBdr>
        <a:fill>
          <a:noFill/>
        </a:fill>
      </a:tcStyle>
    </a:wholeTbl>
    <a:band2H>
      <a:tcTxStyle b="def" i="def"/>
      <a:tcStyle>
        <a:tcBdr/>
        <a:fill>
          <a:solidFill>
            <a:srgbClr val="797A7C">
              <a:alpha val="30000"/>
            </a:srgbClr>
          </a:solidFill>
        </a:fill>
      </a:tcStyle>
    </a:band2H>
    <a:firstCol>
      <a:tcTxStyle b="on" i="off">
        <a:font>
          <a:latin typeface="Helvetica"/>
          <a:ea typeface="Helvetica"/>
          <a:cs typeface="Helvetica"/>
        </a:font>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Col>
    <a:lastRow>
      <a:tcTxStyle b="on" i="off">
        <a:font>
          <a:latin typeface="Helvetica"/>
          <a:ea typeface="Helvetica"/>
          <a:cs typeface="Helvetica"/>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25400" cap="flat">
              <a:solidFill>
                <a:srgbClr val="929292"/>
              </a:solidFill>
              <a:prstDash val="solid"/>
              <a:miter lim="400000"/>
            </a:ln>
          </a:top>
          <a:bottom>
            <a:ln w="12700" cap="flat">
              <a:noFill/>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lastRow>
    <a:firstRow>
      <a:tcTxStyle b="on" i="off">
        <a:font>
          <a:latin typeface="Helvetica"/>
          <a:ea typeface="Helvetica"/>
          <a:cs typeface="Helvetica"/>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12700" cap="flat">
              <a:noFill/>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comments" Target="comments/comment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comments" Target="comments/comment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1-02T12:53:40.880" idx="1">
    <p:pos x="3026" y="3084"/>
    <p:text>NB! Change this link to your own padlet!</p:text>
  </p:cm>
  <p:cm authorId="0" dt="2017-01-02T12:53:51.858" idx="2">
    <p:pos x="3026" y="4179"/>
    <p:text>NB! Change this link to your own padlet!</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7-01-02T12:54:26.556" idx="3">
    <p:pos x="4096" y="3612"/>
    <p:text>NB! Change these to your own links!</p:text>
  </p:cm>
</p:cmLst>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2.xml.rels><?xml version="1.0" encoding="UTF-8" standalone="yes"?><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sldImg"/>
          </p:nvPr>
        </p:nvSpPr>
        <p:spPr>
          <a:prstGeom prst="rect">
            <a:avLst/>
          </a:prstGeom>
        </p:spPr>
        <p:txBody>
          <a:bodyPr/>
          <a:lstStyle/>
          <a:p>
            <a:pPr/>
          </a:p>
        </p:txBody>
      </p:sp>
      <p:sp>
        <p:nvSpPr>
          <p:cNvPr id="133" name="Shape 133"/>
          <p:cNvSpPr/>
          <p:nvPr>
            <p:ph type="body" sz="quarter" idx="1"/>
          </p:nvPr>
        </p:nvSpPr>
        <p:spPr>
          <a:prstGeom prst="rect">
            <a:avLst/>
          </a:prstGeom>
        </p:spPr>
        <p:txBody>
          <a:bodyPr/>
          <a:lstStyle/>
          <a:p>
            <a:pPr/>
            <a:r>
              <a:t>Why is he famous?</a:t>
            </a:r>
          </a:p>
          <a:p>
            <a:pPr/>
            <a:r>
              <a:t>He leaked documents showing how the american government was surveilling and monitoring the American people (and the rest of the world) on the internet. </a:t>
            </a:r>
          </a:p>
          <a:p>
            <a:pPr/>
            <a:r>
              <a:t>NB! Make sure you point out how surveillance is hard and complicated to understand. We can ”know” what it is intuitively, but it’s hard to figure out how to process something that vast and complicated. This is the point of the upcoming video clip.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sldImg"/>
          </p:nvPr>
        </p:nvSpPr>
        <p:spPr>
          <a:prstGeom prst="rect">
            <a:avLst/>
          </a:prstGeom>
        </p:spPr>
        <p:txBody>
          <a:bodyPr/>
          <a:lstStyle/>
          <a:p>
            <a:pPr/>
          </a:p>
        </p:txBody>
      </p:sp>
      <p:sp>
        <p:nvSpPr>
          <p:cNvPr id="138" name="Shape 138"/>
          <p:cNvSpPr/>
          <p:nvPr>
            <p:ph type="body" sz="quarter" idx="1"/>
          </p:nvPr>
        </p:nvSpPr>
        <p:spPr>
          <a:prstGeom prst="rect">
            <a:avLst/>
          </a:prstGeom>
        </p:spPr>
        <p:txBody>
          <a:bodyPr/>
          <a:lstStyle/>
          <a:p>
            <a:pPr/>
            <a:r>
              <a:t>Land in, weighing the pros and cons. </a:t>
            </a: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el och undertitel">
    <p:spTree>
      <p:nvGrpSpPr>
        <p:cNvPr id="1" name=""/>
        <p:cNvGrpSpPr/>
        <p:nvPr/>
      </p:nvGrpSpPr>
      <p:grpSpPr>
        <a:xfrm>
          <a:off x="0" y="0"/>
          <a:ext cx="0" cy="0"/>
          <a:chOff x="0" y="0"/>
          <a:chExt cx="0" cy="0"/>
        </a:xfrm>
      </p:grpSpPr>
      <p:sp>
        <p:nvSpPr>
          <p:cNvPr id="11" name="Shape 11"/>
          <p:cNvSpPr/>
          <p:nvPr>
            <p:ph type="title"/>
          </p:nvPr>
        </p:nvSpPr>
        <p:spPr>
          <a:xfrm>
            <a:off x="1270000" y="1638300"/>
            <a:ext cx="10464800" cy="3302000"/>
          </a:xfrm>
          <a:prstGeom prst="rect">
            <a:avLst/>
          </a:prstGeom>
        </p:spPr>
        <p:txBody>
          <a:bodyPr anchor="b"/>
          <a:lstStyle/>
          <a:p>
            <a:pPr/>
            <a:r>
              <a:t>Titeltext</a:t>
            </a:r>
          </a:p>
        </p:txBody>
      </p:sp>
      <p:sp>
        <p:nvSpPr>
          <p:cNvPr id="12" name="Shape 12"/>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t">
    <p:spTree>
      <p:nvGrpSpPr>
        <p:cNvPr id="1" name=""/>
        <p:cNvGrpSpPr/>
        <p:nvPr/>
      </p:nvGrpSpPr>
      <p:grpSpPr>
        <a:xfrm>
          <a:off x="0" y="0"/>
          <a:ext cx="0" cy="0"/>
          <a:chOff x="0" y="0"/>
          <a:chExt cx="0" cy="0"/>
        </a:xfrm>
      </p:grpSpPr>
      <p:sp>
        <p:nvSpPr>
          <p:cNvPr id="93" name="Shape 93"/>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Shape 94"/>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lvl1pPr>
          </a:lstStyle>
          <a:p>
            <a:pPr/>
            <a:r>
              <a:t>”Skriv ett citat här.” </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
        <p:nvSpPr>
          <p:cNvPr id="102" name="Shape 102"/>
          <p:cNvSpPr/>
          <p:nvPr>
            <p:ph type="pic" idx="13"/>
          </p:nvPr>
        </p:nvSpPr>
        <p:spPr>
          <a:xfrm>
            <a:off x="-3175"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Tom">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Horisontellt">
    <p:spTree>
      <p:nvGrpSpPr>
        <p:cNvPr id="1" name=""/>
        <p:cNvGrpSpPr/>
        <p:nvPr/>
      </p:nvGrpSpPr>
      <p:grpSpPr>
        <a:xfrm>
          <a:off x="0" y="0"/>
          <a:ext cx="0" cy="0"/>
          <a:chOff x="0" y="0"/>
          <a:chExt cx="0" cy="0"/>
        </a:xfrm>
      </p:grpSpPr>
      <p:sp>
        <p:nvSpPr>
          <p:cNvPr id="20" name="Shape 20"/>
          <p:cNvSpPr/>
          <p:nvPr>
            <p:ph type="pic" idx="13"/>
          </p:nvPr>
        </p:nvSpPr>
        <p:spPr>
          <a:xfrm>
            <a:off x="1619250" y="660400"/>
            <a:ext cx="9758016" cy="5905500"/>
          </a:xfrm>
          <a:prstGeom prst="rect">
            <a:avLst/>
          </a:prstGeom>
        </p:spPr>
        <p:txBody>
          <a:bodyPr lIns="91439" tIns="45719" rIns="91439" bIns="45719" anchor="t">
            <a:noAutofit/>
          </a:bodyPr>
          <a:lstStyle/>
          <a:p>
            <a:pPr/>
          </a:p>
        </p:txBody>
      </p:sp>
      <p:sp>
        <p:nvSpPr>
          <p:cNvPr id="21" name="Shape 21"/>
          <p:cNvSpPr/>
          <p:nvPr>
            <p:ph type="title"/>
          </p:nvPr>
        </p:nvSpPr>
        <p:spPr>
          <a:xfrm>
            <a:off x="1270000" y="6718300"/>
            <a:ext cx="10464800" cy="1422400"/>
          </a:xfrm>
          <a:prstGeom prst="rect">
            <a:avLst/>
          </a:prstGeom>
        </p:spPr>
        <p:txBody>
          <a:bodyPr/>
          <a:lstStyle/>
          <a:p>
            <a:pPr/>
            <a:r>
              <a:t>Titeltext</a:t>
            </a:r>
          </a:p>
        </p:txBody>
      </p:sp>
      <p:sp>
        <p:nvSpPr>
          <p:cNvPr id="22" name="Shape 22"/>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23" name="Shape 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el - Centrerad">
    <p:spTree>
      <p:nvGrpSpPr>
        <p:cNvPr id="1" name=""/>
        <p:cNvGrpSpPr/>
        <p:nvPr/>
      </p:nvGrpSpPr>
      <p:grpSpPr>
        <a:xfrm>
          <a:off x="0" y="0"/>
          <a:ext cx="0" cy="0"/>
          <a:chOff x="0" y="0"/>
          <a:chExt cx="0" cy="0"/>
        </a:xfrm>
      </p:grpSpPr>
      <p:sp>
        <p:nvSpPr>
          <p:cNvPr id="30" name="Shape 30"/>
          <p:cNvSpPr/>
          <p:nvPr>
            <p:ph type="title"/>
          </p:nvPr>
        </p:nvSpPr>
        <p:spPr>
          <a:xfrm>
            <a:off x="1270000" y="3225800"/>
            <a:ext cx="10464800" cy="3302000"/>
          </a:xfrm>
          <a:prstGeom prst="rect">
            <a:avLst/>
          </a:prstGeom>
        </p:spPr>
        <p:txBody>
          <a:bodyPr/>
          <a:lstStyle/>
          <a:p>
            <a:pPr/>
            <a:r>
              <a:t>Titeltext</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kalt">
    <p:spTree>
      <p:nvGrpSpPr>
        <p:cNvPr id="1" name=""/>
        <p:cNvGrpSpPr/>
        <p:nvPr/>
      </p:nvGrpSpPr>
      <p:grpSpPr>
        <a:xfrm>
          <a:off x="0" y="0"/>
          <a:ext cx="0" cy="0"/>
          <a:chOff x="0" y="0"/>
          <a:chExt cx="0" cy="0"/>
        </a:xfrm>
      </p:grpSpPr>
      <p:sp>
        <p:nvSpPr>
          <p:cNvPr id="38" name="Shape 38"/>
          <p:cNvSpPr/>
          <p:nvPr>
            <p:ph type="pic" sz="half" idx="13"/>
          </p:nvPr>
        </p:nvSpPr>
        <p:spPr>
          <a:xfrm>
            <a:off x="6718299" y="638919"/>
            <a:ext cx="5325770" cy="8216901"/>
          </a:xfrm>
          <a:prstGeom prst="rect">
            <a:avLst/>
          </a:prstGeom>
        </p:spPr>
        <p:txBody>
          <a:bodyPr lIns="91439" tIns="45719" rIns="91439" bIns="45719" anchor="t">
            <a:noAutofit/>
          </a:bodyPr>
          <a:lstStyle/>
          <a:p>
            <a:pPr/>
          </a:p>
        </p:txBody>
      </p:sp>
      <p:sp>
        <p:nvSpPr>
          <p:cNvPr id="39" name="Shape 39"/>
          <p:cNvSpPr/>
          <p:nvPr>
            <p:ph type="title"/>
          </p:nvPr>
        </p:nvSpPr>
        <p:spPr>
          <a:xfrm>
            <a:off x="952500" y="635000"/>
            <a:ext cx="5334000" cy="3987800"/>
          </a:xfrm>
          <a:prstGeom prst="rect">
            <a:avLst/>
          </a:prstGeom>
        </p:spPr>
        <p:txBody>
          <a:bodyPr anchor="b"/>
          <a:lstStyle>
            <a:lvl1pPr>
              <a:defRPr sz="6000"/>
            </a:lvl1pPr>
          </a:lstStyle>
          <a:p>
            <a:pPr/>
            <a:r>
              <a:t>Titeltext</a:t>
            </a:r>
          </a:p>
        </p:txBody>
      </p:sp>
      <p:sp>
        <p:nvSpPr>
          <p:cNvPr id="40" name="Shape 40"/>
          <p:cNvSpPr/>
          <p:nvPr>
            <p:ph type="body" sz="quarter" idx="1"/>
          </p:nvPr>
        </p:nvSpPr>
        <p:spPr>
          <a:xfrm>
            <a:off x="952500" y="4762500"/>
            <a:ext cx="5334000" cy="41148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el - Upptill">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p>
            <a:pPr/>
            <a:r>
              <a:t>Titeltext</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el och punkter">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a:r>
              <a:t>Titeltext</a:t>
            </a:r>
          </a:p>
        </p:txBody>
      </p:sp>
      <p:sp>
        <p:nvSpPr>
          <p:cNvPr id="57" name="Shape 57"/>
          <p:cNvSpPr/>
          <p:nvPr>
            <p:ph type="body" idx="1"/>
          </p:nvPr>
        </p:nvSpPr>
        <p:spPr>
          <a:prstGeom prst="rect">
            <a:avLst/>
          </a:prstGeom>
        </p:spPr>
        <p:txBody>
          <a:bodyPr/>
          <a:lstStyle/>
          <a:p>
            <a:pPr/>
            <a:r>
              <a:t>Brödtext nivå ett</a:t>
            </a:r>
          </a:p>
          <a:p>
            <a:pPr lvl="1"/>
            <a:r>
              <a:t>Brödtext nivå två</a:t>
            </a:r>
          </a:p>
          <a:p>
            <a:pPr lvl="2"/>
            <a:r>
              <a:t>Brödtext nivå tre</a:t>
            </a:r>
          </a:p>
          <a:p>
            <a:pPr lvl="3"/>
            <a:r>
              <a:t>Brödtext nivå fyra</a:t>
            </a:r>
          </a:p>
          <a:p>
            <a:pPr lvl="4"/>
            <a:r>
              <a:t>Brödtext nivå fem</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el, punkter och bild">
    <p:spTree>
      <p:nvGrpSpPr>
        <p:cNvPr id="1" name=""/>
        <p:cNvGrpSpPr/>
        <p:nvPr/>
      </p:nvGrpSpPr>
      <p:grpSpPr>
        <a:xfrm>
          <a:off x="0" y="0"/>
          <a:ext cx="0" cy="0"/>
          <a:chOff x="0" y="0"/>
          <a:chExt cx="0" cy="0"/>
        </a:xfrm>
      </p:grpSpPr>
      <p:sp>
        <p:nvSpPr>
          <p:cNvPr id="65" name="Shape 65"/>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Shape 66"/>
          <p:cNvSpPr/>
          <p:nvPr>
            <p:ph type="title"/>
          </p:nvPr>
        </p:nvSpPr>
        <p:spPr>
          <a:prstGeom prst="rect">
            <a:avLst/>
          </a:prstGeom>
        </p:spPr>
        <p:txBody>
          <a:bodyPr/>
          <a:lstStyle/>
          <a:p>
            <a:pPr/>
            <a:r>
              <a:t>Titeltext</a:t>
            </a:r>
          </a:p>
        </p:txBody>
      </p:sp>
      <p:sp>
        <p:nvSpPr>
          <p:cNvPr id="67" name="Shape 67"/>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231900" indent="-342900">
              <a:spcBef>
                <a:spcPts val="3200"/>
              </a:spcBef>
              <a:defRPr sz="2800"/>
            </a:lvl3pPr>
            <a:lvl4pPr marL="1676400" indent="-342900">
              <a:spcBef>
                <a:spcPts val="3200"/>
              </a:spcBef>
              <a:defRPr sz="2800"/>
            </a:lvl4pPr>
            <a:lvl5pPr marL="2120900" indent="-342900">
              <a:spcBef>
                <a:spcPts val="3200"/>
              </a:spcBef>
              <a:defRPr sz="2800"/>
            </a:lvl5pPr>
          </a:lstStyle>
          <a:p>
            <a:pPr/>
            <a:r>
              <a:t>Brödtext nivå ett</a:t>
            </a:r>
          </a:p>
          <a:p>
            <a:pPr lvl="1"/>
            <a:r>
              <a:t>Brödtext nivå två</a:t>
            </a:r>
          </a:p>
          <a:p>
            <a:pPr lvl="2"/>
            <a:r>
              <a:t>Brödtext nivå tre</a:t>
            </a:r>
          </a:p>
          <a:p>
            <a:pPr lvl="3"/>
            <a:r>
              <a:t>Brödtext nivå fyra</a:t>
            </a:r>
          </a:p>
          <a:p>
            <a:pPr lvl="4"/>
            <a:r>
              <a:t>Brödtext nivå fem</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kter">
    <p:spTree>
      <p:nvGrpSpPr>
        <p:cNvPr id="1" name=""/>
        <p:cNvGrpSpPr/>
        <p:nvPr/>
      </p:nvGrpSpPr>
      <p:grpSpPr>
        <a:xfrm>
          <a:off x="0" y="0"/>
          <a:ext cx="0" cy="0"/>
          <a:chOff x="0" y="0"/>
          <a:chExt cx="0" cy="0"/>
        </a:xfrm>
      </p:grpSpPr>
      <p:sp>
        <p:nvSpPr>
          <p:cNvPr id="75" name="Shape 75"/>
          <p:cNvSpPr/>
          <p:nvPr>
            <p:ph type="body" idx="1"/>
          </p:nvPr>
        </p:nvSpPr>
        <p:spPr>
          <a:xfrm>
            <a:off x="952500" y="1270000"/>
            <a:ext cx="11099800" cy="7213600"/>
          </a:xfrm>
          <a:prstGeom prst="rect">
            <a:avLst/>
          </a:prstGeom>
        </p:spPr>
        <p:txBody>
          <a:bodyPr/>
          <a:lstStyle/>
          <a:p>
            <a:pPr/>
            <a:r>
              <a:t>Brödtext nivå ett</a:t>
            </a:r>
          </a:p>
          <a:p>
            <a:pPr lvl="1"/>
            <a:r>
              <a:t>Brödtext nivå två</a:t>
            </a:r>
          </a:p>
          <a:p>
            <a:pPr lvl="2"/>
            <a:r>
              <a:t>Brödtext nivå tre</a:t>
            </a:r>
          </a:p>
          <a:p>
            <a:pPr lvl="3"/>
            <a:r>
              <a:t>Brödtext nivå fyra</a:t>
            </a:r>
          </a:p>
          <a:p>
            <a:pPr lvl="4"/>
            <a:r>
              <a:t>Brödtext nivå fem</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sida">
    <p:spTree>
      <p:nvGrpSpPr>
        <p:cNvPr id="1" name=""/>
        <p:cNvGrpSpPr/>
        <p:nvPr/>
      </p:nvGrpSpPr>
      <p:grpSpPr>
        <a:xfrm>
          <a:off x="0" y="0"/>
          <a:ext cx="0" cy="0"/>
          <a:chOff x="0" y="0"/>
          <a:chExt cx="0" cy="0"/>
        </a:xfrm>
      </p:grpSpPr>
      <p:sp>
        <p:nvSpPr>
          <p:cNvPr id="83" name="Shape 83"/>
          <p:cNvSpPr/>
          <p:nvPr>
            <p:ph type="pic" sz="quarter" idx="13"/>
          </p:nvPr>
        </p:nvSpPr>
        <p:spPr>
          <a:xfrm>
            <a:off x="6731000" y="4965700"/>
            <a:ext cx="5334000" cy="3898900"/>
          </a:xfrm>
          <a:prstGeom prst="rect">
            <a:avLst/>
          </a:prstGeom>
        </p:spPr>
        <p:txBody>
          <a:bodyPr lIns="91439" tIns="45719" rIns="91439" bIns="45719" anchor="t">
            <a:noAutofit/>
          </a:bodyPr>
          <a:lstStyle/>
          <a:p>
            <a:pPr/>
          </a:p>
        </p:txBody>
      </p:sp>
      <p:sp>
        <p:nvSpPr>
          <p:cNvPr id="84" name="Shape 84"/>
          <p:cNvSpPr/>
          <p:nvPr>
            <p:ph type="pic" sz="quarter" idx="14"/>
          </p:nvPr>
        </p:nvSpPr>
        <p:spPr>
          <a:xfrm>
            <a:off x="6731000" y="635000"/>
            <a:ext cx="5334000" cy="3898900"/>
          </a:xfrm>
          <a:prstGeom prst="rect">
            <a:avLst/>
          </a:prstGeom>
        </p:spPr>
        <p:txBody>
          <a:bodyPr lIns="91439" tIns="45719" rIns="91439" bIns="45719" anchor="t">
            <a:noAutofit/>
          </a:bodyPr>
          <a:lstStyle/>
          <a:p>
            <a:pPr/>
          </a:p>
        </p:txBody>
      </p:sp>
      <p:sp>
        <p:nvSpPr>
          <p:cNvPr id="85" name="Shape 85"/>
          <p:cNvSpPr/>
          <p:nvPr>
            <p:ph type="pic" sz="half" idx="15"/>
          </p:nvPr>
        </p:nvSpPr>
        <p:spPr>
          <a:xfrm>
            <a:off x="952500" y="635000"/>
            <a:ext cx="5334000" cy="8229600"/>
          </a:xfrm>
          <a:prstGeom prst="rect">
            <a:avLst/>
          </a:prstGeom>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Shape 2"/>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Titeltext</a:t>
            </a:r>
          </a:p>
        </p:txBody>
      </p:sp>
      <p:sp>
        <p:nvSpPr>
          <p:cNvPr id="3" name="Shape 3"/>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Brödtext nivå ett</a:t>
            </a:r>
          </a:p>
          <a:p>
            <a:pPr lvl="1"/>
            <a:r>
              <a:t>Brödtext nivå två</a:t>
            </a:r>
          </a:p>
          <a:p>
            <a:pPr lvl="2"/>
            <a:r>
              <a:t>Brödtext nivå tre</a:t>
            </a:r>
          </a:p>
          <a:p>
            <a:pPr lvl="3"/>
            <a:r>
              <a:t>Brödtext nivå fyra</a:t>
            </a:r>
          </a:p>
          <a:p>
            <a:pPr lvl="4"/>
            <a:r>
              <a:t>Brödtext nivå fem</a:t>
            </a:r>
          </a:p>
        </p:txBody>
      </p:sp>
      <p:sp>
        <p:nvSpPr>
          <p:cNvPr id="4" name="Shape 4"/>
          <p:cNvSpPr/>
          <p:nvPr>
            <p:ph type="sldNum" sz="quarter" idx="2"/>
          </p:nvPr>
        </p:nvSpPr>
        <p:spPr>
          <a:xfrm>
            <a:off x="6311798" y="9258300"/>
            <a:ext cx="368504" cy="3810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omments" Target="../comments/comment1.xml"/><Relationship Id="rId3" Type="http://schemas.openxmlformats.org/officeDocument/2006/relationships/hyperlink" Target="http://tiny.cc/arguing1" TargetMode="Externa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omments" Target="../comments/comment2.xml"/><Relationship Id="rId3" Type="http://schemas.openxmlformats.org/officeDocument/2006/relationships/hyperlink" Target="http://tiny.cc/arguing1" TargetMode="External"/><Relationship Id="rId4" Type="http://schemas.openxmlformats.org/officeDocument/2006/relationships/hyperlink" Target="http://tiny.cc/arguing" TargetMode="Externa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www.youtube.com/watch?v=XEVlyP4_11M&amp;feature=youtu.be&amp;t=1470" TargetMode="Externa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title"/>
          </p:nvPr>
        </p:nvSpPr>
        <p:spPr>
          <a:prstGeom prst="rect">
            <a:avLst/>
          </a:prstGeom>
        </p:spPr>
        <p:txBody>
          <a:bodyPr/>
          <a:lstStyle/>
          <a:p>
            <a:pPr/>
            <a:r>
              <a:t>Spy game</a:t>
            </a:r>
          </a:p>
        </p:txBody>
      </p:sp>
      <p:sp>
        <p:nvSpPr>
          <p:cNvPr id="120" name="Shape 120"/>
          <p:cNvSpPr/>
          <p:nvPr>
            <p:ph type="body" sz="half" idx="1"/>
          </p:nvPr>
        </p:nvSpPr>
        <p:spPr>
          <a:xfrm>
            <a:off x="952500" y="2590800"/>
            <a:ext cx="11491047" cy="4285962"/>
          </a:xfrm>
          <a:prstGeom prst="rect">
            <a:avLst/>
          </a:prstGeom>
        </p:spPr>
        <p:txBody>
          <a:bodyPr/>
          <a:lstStyle/>
          <a:p>
            <a:pPr marL="422275" indent="-422275" defTabSz="554990">
              <a:spcBef>
                <a:spcPts val="3900"/>
              </a:spcBef>
              <a:defRPr sz="3609"/>
            </a:pPr>
            <a:r>
              <a:t>Imagine you’re a spy and you want to track someone. You have smart computer hackers helping you. </a:t>
            </a:r>
          </a:p>
          <a:p>
            <a:pPr marL="422275" indent="-422275" defTabSz="554990">
              <a:spcBef>
                <a:spcPts val="3900"/>
              </a:spcBef>
              <a:defRPr sz="3609"/>
            </a:pPr>
            <a:r>
              <a:t>What would you tell them to do if you really wanted to know about a person? Where would you tell them to look? What information could you use to find out more about the person?</a:t>
            </a:r>
          </a:p>
        </p:txBody>
      </p:sp>
      <p:pic>
        <p:nvPicPr>
          <p:cNvPr id="121" name="pasted-image-filtered.jpeg"/>
          <p:cNvPicPr>
            <a:picLocks noChangeAspect="1"/>
          </p:cNvPicPr>
          <p:nvPr/>
        </p:nvPicPr>
        <p:blipFill>
          <a:blip r:embed="rId2">
            <a:extLst/>
          </a:blip>
          <a:srcRect l="18853" t="0" r="30393" b="0"/>
          <a:stretch>
            <a:fillRect/>
          </a:stretch>
        </p:blipFill>
        <p:spPr>
          <a:xfrm>
            <a:off x="6061" y="7054560"/>
            <a:ext cx="2043356" cy="2703658"/>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20">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20">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20">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20" grpId="1"/>
    </p:bldLst>
  </p:timing>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Shape 152"/>
          <p:cNvSpPr/>
          <p:nvPr>
            <p:ph type="title"/>
          </p:nvPr>
        </p:nvSpPr>
        <p:spPr>
          <a:prstGeom prst="rect">
            <a:avLst/>
          </a:prstGeom>
        </p:spPr>
        <p:txBody>
          <a:bodyPr/>
          <a:lstStyle/>
          <a:p>
            <a:pPr/>
            <a:r>
              <a:t>A debate</a:t>
            </a:r>
          </a:p>
        </p:txBody>
      </p:sp>
      <p:sp>
        <p:nvSpPr>
          <p:cNvPr id="153" name="Shape 153"/>
          <p:cNvSpPr/>
          <p:nvPr>
            <p:ph type="body" idx="1"/>
          </p:nvPr>
        </p:nvSpPr>
        <p:spPr>
          <a:prstGeom prst="rect">
            <a:avLst/>
          </a:prstGeom>
        </p:spPr>
        <p:txBody>
          <a:bodyPr/>
          <a:lstStyle/>
          <a:p>
            <a:pPr/>
            <a:r>
              <a:t>A debate is when you compare arguments and counterarguments </a:t>
            </a:r>
          </a:p>
          <a:p>
            <a:pPr/>
            <a:r>
              <a:t>A debate is not about shouting and winning</a:t>
            </a:r>
          </a:p>
          <a:p>
            <a:pPr/>
            <a:r>
              <a:t>A debate should look at the all arguments and decide which are the best ones</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3">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5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5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53">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3" grpId="1"/>
    </p:bldLst>
  </p:timing>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Shape 155"/>
          <p:cNvSpPr/>
          <p:nvPr>
            <p:ph type="title"/>
          </p:nvPr>
        </p:nvSpPr>
        <p:spPr>
          <a:prstGeom prst="rect">
            <a:avLst/>
          </a:prstGeom>
        </p:spPr>
        <p:txBody>
          <a:bodyPr/>
          <a:lstStyle/>
          <a:p>
            <a:pPr/>
            <a:r>
              <a:t>Debate teams</a:t>
            </a:r>
          </a:p>
        </p:txBody>
      </p:sp>
      <p:graphicFrame>
        <p:nvGraphicFramePr>
          <p:cNvPr id="156" name="Table 156"/>
          <p:cNvGraphicFramePr/>
          <p:nvPr/>
        </p:nvGraphicFramePr>
        <p:xfrm>
          <a:off x="2169455" y="3133377"/>
          <a:ext cx="8678590" cy="5226746"/>
        </p:xfrm>
        <a:graphic xmlns:a="http://schemas.openxmlformats.org/drawingml/2006/main">
          <a:graphicData uri="http://schemas.openxmlformats.org/drawingml/2006/table">
            <a:tbl>
              <a:tblPr firstCol="1" firstRow="1" lastCol="0" lastRow="0" bandCol="0" bandRow="0" rtl="0">
                <a:tableStyleId>{4C3C2611-4C71-4FC5-86AE-919BDF0F9419}</a:tableStyleId>
              </a:tblPr>
              <a:tblGrid>
                <a:gridCol w="2888630"/>
                <a:gridCol w="2888630"/>
                <a:gridCol w="2888630"/>
              </a:tblGrid>
              <a:tr h="1738014">
                <a:tc>
                  <a:txBody>
                    <a:bodyPr/>
                    <a:lstStyle/>
                    <a:p>
                      <a:pPr defTabSz="914400">
                        <a:defRPr>
                          <a:solidFill>
                            <a:srgbClr val="000000"/>
                          </a:solidFill>
                        </a:defRPr>
                      </a:pPr>
                      <a:r>
                        <a:rPr sz="2800">
                          <a:solidFill>
                            <a:srgbClr val="FFFFFF"/>
                          </a:solidFill>
                        </a:rPr>
                        <a:t>Padlet link</a:t>
                      </a:r>
                    </a:p>
                  </a:txBody>
                  <a:tcPr marL="50800" marR="50800" marT="50800" marB="50800" anchor="ctr" anchorCtr="0" horzOverflow="overflow">
                    <a:lnL w="12700">
                      <a:solidFill>
                        <a:srgbClr val="D6D6D6"/>
                      </a:solidFill>
                      <a:miter lim="400000"/>
                    </a:lnL>
                  </a:tcPr>
                </a:tc>
                <a:tc>
                  <a:txBody>
                    <a:bodyPr/>
                    <a:lstStyle/>
                    <a:p>
                      <a:pPr defTabSz="914400">
                        <a:defRPr>
                          <a:solidFill>
                            <a:srgbClr val="000000"/>
                          </a:solidFill>
                        </a:defRPr>
                      </a:pPr>
                      <a:r>
                        <a:rPr sz="2800">
                          <a:solidFill>
                            <a:srgbClr val="FFFFFF"/>
                          </a:solidFill>
                        </a:rPr>
                        <a:t>TEAM PRIVACY</a:t>
                      </a:r>
                    </a:p>
                  </a:txBody>
                  <a:tcPr marL="50800" marR="50800" marT="50800" marB="50800" anchor="ctr" anchorCtr="0" horzOverflow="overflow"/>
                </a:tc>
                <a:tc>
                  <a:txBody>
                    <a:bodyPr/>
                    <a:lstStyle/>
                    <a:p>
                      <a:pPr defTabSz="914400">
                        <a:defRPr>
                          <a:solidFill>
                            <a:srgbClr val="000000"/>
                          </a:solidFill>
                        </a:defRPr>
                      </a:pPr>
                      <a:r>
                        <a:rPr sz="2800">
                          <a:solidFill>
                            <a:srgbClr val="FFFFFF"/>
                          </a:solidFill>
                        </a:rPr>
                        <a:t>TEAM SURVEILLANCE</a:t>
                      </a:r>
                    </a:p>
                  </a:txBody>
                  <a:tcPr marL="50800" marR="50800" marT="50800" marB="50800" anchor="ctr" anchorCtr="0" horzOverflow="overflow">
                    <a:lnR w="12700">
                      <a:solidFill>
                        <a:srgbClr val="D6D6D6"/>
                      </a:solidFill>
                      <a:miter lim="400000"/>
                    </a:lnR>
                  </a:tcPr>
                </a:tc>
              </a:tr>
              <a:tr h="1738014">
                <a:tc>
                  <a:txBody>
                    <a:bodyPr/>
                    <a:lstStyle/>
                    <a:p>
                      <a:pPr defTabSz="914400">
                        <a:defRPr sz="2800"/>
                      </a:pPr>
                      <a:r>
                        <a:rPr u="sng">
                          <a:hlinkClick r:id="rId3" invalidUrl="" action="" tgtFrame="" tooltip="" history="1" highlightClick="0" endSnd="0"/>
                        </a:rPr>
                        <a:t>tiny.cc/arguing1</a:t>
                      </a:r>
                    </a:p>
                  </a:txBody>
                  <a:tcPr marL="50800" marR="50800" marT="50800" marB="50800" anchor="ctr" anchorCtr="0" horzOverflow="overflow"/>
                </a:tc>
                <a:tc>
                  <a:txBody>
                    <a:bodyPr/>
                    <a:lstStyle/>
                    <a:p>
                      <a:pPr defTabSz="914400">
                        <a:defRPr>
                          <a:solidFill>
                            <a:srgbClr val="000000"/>
                          </a:solidFill>
                        </a:defRPr>
                      </a:pPr>
                      <a:r>
                        <a:rPr sz="2800">
                          <a:solidFill>
                            <a:srgbClr val="FFFFFF"/>
                          </a:solidFill>
                        </a:rPr>
                        <a:t>Team 1</a:t>
                      </a:r>
                    </a:p>
                  </a:txBody>
                  <a:tcPr marL="50800" marR="50800" marT="50800" marB="50800" anchor="ctr" anchorCtr="0" horzOverflow="overflow"/>
                </a:tc>
                <a:tc>
                  <a:txBody>
                    <a:bodyPr/>
                    <a:lstStyle/>
                    <a:p>
                      <a:pPr defTabSz="914400">
                        <a:defRPr>
                          <a:solidFill>
                            <a:srgbClr val="000000"/>
                          </a:solidFill>
                        </a:defRPr>
                      </a:pPr>
                      <a:r>
                        <a:rPr sz="2800">
                          <a:solidFill>
                            <a:srgbClr val="FFFFFF"/>
                          </a:solidFill>
                        </a:rPr>
                        <a:t>Team 3</a:t>
                      </a:r>
                    </a:p>
                  </a:txBody>
                  <a:tcPr marL="50800" marR="50800" marT="50800" marB="50800" anchor="ctr" anchorCtr="0" horzOverflow="overflow">
                    <a:lnR w="12700">
                      <a:solidFill>
                        <a:srgbClr val="D6D6D6"/>
                      </a:solidFill>
                      <a:miter lim="400000"/>
                    </a:lnR>
                  </a:tcPr>
                </a:tc>
              </a:tr>
              <a:tr h="1738014">
                <a:tc>
                  <a:txBody>
                    <a:bodyPr/>
                    <a:lstStyle/>
                    <a:p>
                      <a:pPr defTabSz="914400">
                        <a:defRPr>
                          <a:solidFill>
                            <a:srgbClr val="000000"/>
                          </a:solidFill>
                        </a:defRPr>
                      </a:pPr>
                      <a:r>
                        <a:rPr sz="2800">
                          <a:solidFill>
                            <a:srgbClr val="FFFFFF"/>
                          </a:solidFill>
                        </a:rPr>
                        <a:t>tiny.cc/arguing2</a:t>
                      </a:r>
                    </a:p>
                  </a:txBody>
                  <a:tcPr marL="50800" marR="50800" marT="50800" marB="50800" anchor="ctr" anchorCtr="0" horzOverflow="overflow">
                    <a:lnB w="12700">
                      <a:solidFill>
                        <a:srgbClr val="D6D6D6"/>
                      </a:solidFill>
                      <a:miter lim="400000"/>
                    </a:lnB>
                  </a:tcPr>
                </a:tc>
                <a:tc>
                  <a:txBody>
                    <a:bodyPr/>
                    <a:lstStyle/>
                    <a:p>
                      <a:pPr defTabSz="914400">
                        <a:defRPr>
                          <a:solidFill>
                            <a:srgbClr val="000000"/>
                          </a:solidFill>
                        </a:defRPr>
                      </a:pPr>
                      <a:r>
                        <a:rPr sz="2800">
                          <a:solidFill>
                            <a:srgbClr val="FFFFFF"/>
                          </a:solidFill>
                        </a:rPr>
                        <a:t>Team 2</a:t>
                      </a:r>
                    </a:p>
                  </a:txBody>
                  <a:tcPr marL="50800" marR="50800" marT="50800" marB="50800" anchor="ctr" anchorCtr="0" horzOverflow="overflow">
                    <a:lnB w="12700">
                      <a:solidFill>
                        <a:srgbClr val="D6D6D6"/>
                      </a:solidFill>
                      <a:miter lim="400000"/>
                    </a:lnB>
                  </a:tcPr>
                </a:tc>
                <a:tc>
                  <a:txBody>
                    <a:bodyPr/>
                    <a:lstStyle/>
                    <a:p>
                      <a:pPr defTabSz="914400">
                        <a:defRPr>
                          <a:solidFill>
                            <a:srgbClr val="000000"/>
                          </a:solidFill>
                        </a:defRPr>
                      </a:pPr>
                      <a:r>
                        <a:rPr sz="2800">
                          <a:solidFill>
                            <a:srgbClr val="FFFFFF"/>
                          </a:solidFill>
                        </a:rPr>
                        <a:t>Team 4</a:t>
                      </a:r>
                    </a:p>
                  </a:txBody>
                  <a:tcPr marL="50800" marR="50800" marT="50800" marB="50800" anchor="ctr" anchorCtr="0" horzOverflow="overflow">
                    <a:lnR w="12700">
                      <a:solidFill>
                        <a:srgbClr val="D6D6D6"/>
                      </a:solidFill>
                      <a:miter lim="400000"/>
                    </a:lnR>
                    <a:lnB w="12700">
                      <a:solidFill>
                        <a:srgbClr val="D6D6D6"/>
                      </a:solidFill>
                      <a:miter lim="400000"/>
                    </a:lnB>
                  </a:tcPr>
                </a:tc>
              </a:tr>
            </a:tbl>
          </a:graphicData>
        </a:graphic>
      </p:graphicFrame>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8" name="Shape 158"/>
          <p:cNvSpPr/>
          <p:nvPr>
            <p:ph type="title"/>
          </p:nvPr>
        </p:nvSpPr>
        <p:spPr>
          <a:prstGeom prst="rect">
            <a:avLst/>
          </a:prstGeom>
        </p:spPr>
        <p:txBody>
          <a:bodyPr/>
          <a:lstStyle/>
          <a:p>
            <a:pPr/>
            <a:r>
              <a:t>Debate instructions</a:t>
            </a:r>
          </a:p>
        </p:txBody>
      </p:sp>
      <p:sp>
        <p:nvSpPr>
          <p:cNvPr id="159" name="Shape 159"/>
          <p:cNvSpPr/>
          <p:nvPr>
            <p:ph type="body" idx="1"/>
          </p:nvPr>
        </p:nvSpPr>
        <p:spPr>
          <a:prstGeom prst="rect">
            <a:avLst/>
          </a:prstGeom>
        </p:spPr>
        <p:txBody>
          <a:bodyPr/>
          <a:lstStyle/>
          <a:p>
            <a:pPr/>
            <a:r>
              <a:t>Take your time, keep the Padlet clean and tidy.</a:t>
            </a:r>
          </a:p>
          <a:p>
            <a:pPr/>
            <a:r>
              <a:t>1. Write down all the arguments FOR your cause. Research on the internet if you need to.  10 minutes.</a:t>
            </a:r>
          </a:p>
          <a:p>
            <a:pPr/>
            <a:r>
              <a:t>2. Write down all the arguments AGAINST your cause. Research on the internet if you need to. 10 minutes.</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9">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5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5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59">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9" grpId="1"/>
    </p:bldLst>
  </p:timing>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1" name="Shape 161"/>
          <p:cNvSpPr/>
          <p:nvPr>
            <p:ph type="title"/>
          </p:nvPr>
        </p:nvSpPr>
        <p:spPr>
          <a:prstGeom prst="rect">
            <a:avLst/>
          </a:prstGeom>
        </p:spPr>
        <p:txBody>
          <a:bodyPr/>
          <a:lstStyle>
            <a:lvl1pPr defTabSz="554990">
              <a:defRPr sz="7600"/>
            </a:lvl1pPr>
          </a:lstStyle>
          <a:p>
            <a:pPr/>
            <a:r>
              <a:t>Evaluating the arguments</a:t>
            </a:r>
          </a:p>
        </p:txBody>
      </p:sp>
      <p:sp>
        <p:nvSpPr>
          <p:cNvPr id="162" name="Shape 162"/>
          <p:cNvSpPr/>
          <p:nvPr>
            <p:ph type="body" idx="1"/>
          </p:nvPr>
        </p:nvSpPr>
        <p:spPr>
          <a:prstGeom prst="rect">
            <a:avLst/>
          </a:prstGeom>
        </p:spPr>
        <p:txBody>
          <a:bodyPr/>
          <a:lstStyle/>
          <a:p>
            <a:pPr marL="377825" indent="-377825" defTabSz="496570">
              <a:spcBef>
                <a:spcPts val="3500"/>
              </a:spcBef>
              <a:defRPr sz="3230"/>
            </a:pPr>
            <a:r>
              <a:t>Speak with your opposing team about the arguments and try to decide:</a:t>
            </a:r>
          </a:p>
          <a:p>
            <a:pPr marL="377825" indent="-377825" defTabSz="496570">
              <a:spcBef>
                <a:spcPts val="3500"/>
              </a:spcBef>
              <a:defRPr sz="3230"/>
            </a:pPr>
            <a:r>
              <a:t>A. Which are the best arguments and counterarguments?</a:t>
            </a:r>
          </a:p>
          <a:p>
            <a:pPr marL="377825" indent="-377825" defTabSz="496570">
              <a:spcBef>
                <a:spcPts val="3500"/>
              </a:spcBef>
              <a:defRPr sz="3230"/>
            </a:pPr>
            <a:r>
              <a:t>B. Which are the worst?</a:t>
            </a:r>
          </a:p>
          <a:p>
            <a:pPr marL="377825" indent="-377825" defTabSz="496570">
              <a:spcBef>
                <a:spcPts val="3500"/>
              </a:spcBef>
              <a:defRPr sz="3230"/>
            </a:pPr>
            <a:r>
              <a:t>C. What does your group think about the issue? Are you for or against surveillance?</a:t>
            </a:r>
          </a:p>
          <a:p>
            <a:pPr marL="377825" indent="-377825" defTabSz="496570">
              <a:spcBef>
                <a:spcPts val="3500"/>
              </a:spcBef>
              <a:defRPr sz="3230"/>
            </a:pPr>
            <a:r>
              <a:t>If you finish, have a look at the other group’s arguments and try to evaluate them too (</a:t>
            </a:r>
            <a:r>
              <a:rPr u="sng">
                <a:hlinkClick r:id="rId3" invalidUrl="" action="" tgtFrame="" tooltip="" history="1" highlightClick="0" endSnd="0"/>
              </a:rPr>
              <a:t>tiny.cc/arguing1</a:t>
            </a:r>
            <a:r>
              <a:t>, </a:t>
            </a:r>
            <a:r>
              <a:rPr u="sng">
                <a:hlinkClick r:id="rId4" invalidUrl="" action="" tgtFrame="" tooltip="" history="1" highlightClick="0" endSnd="0"/>
              </a:rPr>
              <a:t>tiny.cc/arguing</a:t>
            </a:r>
            <a:r>
              <a:t>2)</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3" name="Shape 123"/>
          <p:cNvSpPr/>
          <p:nvPr>
            <p:ph type="ctrTitle"/>
          </p:nvPr>
        </p:nvSpPr>
        <p:spPr>
          <a:prstGeom prst="rect">
            <a:avLst/>
          </a:prstGeom>
        </p:spPr>
        <p:txBody>
          <a:bodyPr/>
          <a:lstStyle>
            <a:lvl1pPr>
              <a:defRPr>
                <a:solidFill>
                  <a:srgbClr val="2DFF66"/>
                </a:solidFill>
                <a:latin typeface="American Typewriter"/>
                <a:ea typeface="American Typewriter"/>
                <a:cs typeface="American Typewriter"/>
                <a:sym typeface="American Typewriter"/>
              </a:defRPr>
            </a:lvl1pPr>
          </a:lstStyle>
          <a:p>
            <a:pPr/>
            <a:r>
              <a:t>Surveillance</a:t>
            </a:r>
          </a:p>
        </p:txBody>
      </p:sp>
      <p:sp>
        <p:nvSpPr>
          <p:cNvPr id="124" name="Shape 124"/>
          <p:cNvSpPr/>
          <p:nvPr>
            <p:ph type="subTitle" sz="quarter" idx="1"/>
          </p:nvPr>
        </p:nvSpPr>
        <p:spPr>
          <a:prstGeom prst="rect">
            <a:avLst/>
          </a:prstGeom>
        </p:spPr>
        <p:txBody>
          <a:bodyPr/>
          <a:lstStyle>
            <a:lvl1pPr>
              <a:defRPr>
                <a:solidFill>
                  <a:srgbClr val="2DFF66"/>
                </a:solidFill>
                <a:latin typeface="American Typewriter"/>
                <a:ea typeface="American Typewriter"/>
                <a:cs typeface="American Typewriter"/>
                <a:sym typeface="American Typewriter"/>
              </a:defRPr>
            </a:lvl1pPr>
          </a:lstStyle>
          <a:p>
            <a:pPr/>
            <a:r>
              <a:t>when we are being watched</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126" name="pasted-image.tiff"/>
          <p:cNvPicPr>
            <a:picLocks noChangeAspect="1"/>
          </p:cNvPicPr>
          <p:nvPr>
            <p:ph type="pic" idx="13"/>
          </p:nvPr>
        </p:nvPicPr>
        <p:blipFill>
          <a:blip r:embed="rId2">
            <a:extLst/>
          </a:blip>
          <a:srcRect l="2810" t="0" r="5968" b="1978"/>
          <a:stretch>
            <a:fillRect/>
          </a:stretch>
        </p:blipFill>
        <p:spPr>
          <a:xfrm>
            <a:off x="6718300" y="3201126"/>
            <a:ext cx="5334000" cy="5663474"/>
          </a:xfrm>
          <a:prstGeom prst="rect">
            <a:avLst/>
          </a:prstGeom>
        </p:spPr>
      </p:pic>
      <p:sp>
        <p:nvSpPr>
          <p:cNvPr id="127" name="Shape 127"/>
          <p:cNvSpPr/>
          <p:nvPr>
            <p:ph type="body" sz="half" idx="1"/>
          </p:nvPr>
        </p:nvSpPr>
        <p:spPr>
          <a:prstGeom prst="rect">
            <a:avLst/>
          </a:prstGeom>
        </p:spPr>
        <p:txBody>
          <a:bodyPr/>
          <a:lstStyle/>
          <a:p>
            <a:pPr marL="308609" indent="-308609" defTabSz="525779">
              <a:spcBef>
                <a:spcPts val="2800"/>
              </a:spcBef>
              <a:defRPr sz="2520"/>
            </a:pPr>
            <a:r>
              <a:t>To surveil is to look at what a person is doing without them knowing it.</a:t>
            </a:r>
          </a:p>
          <a:p>
            <a:pPr marL="308609" indent="-308609" defTabSz="525779">
              <a:spcBef>
                <a:spcPts val="2800"/>
              </a:spcBef>
              <a:defRPr sz="2520"/>
            </a:pPr>
            <a:r>
              <a:t>Governments use surveillance to keep their citizens safe.</a:t>
            </a:r>
          </a:p>
          <a:p>
            <a:pPr marL="308609" indent="-308609" defTabSz="525779">
              <a:spcBef>
                <a:spcPts val="2800"/>
              </a:spcBef>
              <a:defRPr sz="2520"/>
            </a:pPr>
            <a:r>
              <a:t>They can collect our internet browsing history, read e-mail and Facebook-profiles, listen to our phones, check surveillance cameras that see us in the streets and so on.</a:t>
            </a:r>
          </a:p>
          <a:p>
            <a:pPr marL="308609" indent="-308609" defTabSz="525779">
              <a:spcBef>
                <a:spcPts val="2800"/>
              </a:spcBef>
              <a:defRPr sz="2520"/>
            </a:pPr>
            <a:r>
              <a:t>What do you know about surveillance?</a:t>
            </a:r>
          </a:p>
        </p:txBody>
      </p:sp>
      <p:sp>
        <p:nvSpPr>
          <p:cNvPr id="128" name="Shape 128"/>
          <p:cNvSpPr/>
          <p:nvPr/>
        </p:nvSpPr>
        <p:spPr>
          <a:xfrm>
            <a:off x="1270000" y="-1261919"/>
            <a:ext cx="10464800" cy="3302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lvl1pPr>
              <a:defRPr sz="8000">
                <a:solidFill>
                  <a:srgbClr val="2DFF66"/>
                </a:solidFill>
                <a:latin typeface="American Typewriter"/>
                <a:ea typeface="American Typewriter"/>
                <a:cs typeface="American Typewriter"/>
                <a:sym typeface="American Typewriter"/>
              </a:defRPr>
            </a:lvl1pPr>
          </a:lstStyle>
          <a:p>
            <a:pPr/>
            <a:r>
              <a:t>Surveillance</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27">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2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2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2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27">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27" grpId="1"/>
    </p:bldLst>
  </p:timing>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0" name="Shape 130"/>
          <p:cNvSpPr/>
          <p:nvPr>
            <p:ph type="title"/>
          </p:nvPr>
        </p:nvSpPr>
        <p:spPr>
          <a:prstGeom prst="rect">
            <a:avLst/>
          </a:prstGeom>
        </p:spPr>
        <p:txBody>
          <a:bodyPr/>
          <a:lstStyle/>
          <a:p>
            <a:pPr/>
            <a:r>
              <a:t>Who is this?</a:t>
            </a:r>
          </a:p>
        </p:txBody>
      </p:sp>
      <p:pic>
        <p:nvPicPr>
          <p:cNvPr id="131" name="pasted-image.jpg"/>
          <p:cNvPicPr>
            <a:picLocks noChangeAspect="1"/>
          </p:cNvPicPr>
          <p:nvPr/>
        </p:nvPicPr>
        <p:blipFill>
          <a:blip r:embed="rId3">
            <a:extLst/>
          </a:blip>
          <a:stretch>
            <a:fillRect/>
          </a:stretch>
        </p:blipFill>
        <p:spPr>
          <a:xfrm>
            <a:off x="1819402" y="2846352"/>
            <a:ext cx="9365996" cy="5078630"/>
          </a:xfrm>
          <a:prstGeom prst="rect">
            <a:avLst/>
          </a:prstGeom>
          <a:ln w="12700">
            <a:miter lim="400000"/>
          </a:ln>
        </p:spPr>
      </p:pic>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Shape 135"/>
          <p:cNvSpPr/>
          <p:nvPr>
            <p:ph type="title"/>
          </p:nvPr>
        </p:nvSpPr>
        <p:spPr>
          <a:prstGeom prst="rect">
            <a:avLst/>
          </a:prstGeom>
        </p:spPr>
        <p:txBody>
          <a:bodyPr/>
          <a:lstStyle/>
          <a:p>
            <a:pPr/>
            <a:r>
              <a:t>Before you watch…</a:t>
            </a:r>
          </a:p>
        </p:txBody>
      </p:sp>
      <p:sp>
        <p:nvSpPr>
          <p:cNvPr id="136" name="Shape 136"/>
          <p:cNvSpPr/>
          <p:nvPr>
            <p:ph type="body" idx="1"/>
          </p:nvPr>
        </p:nvSpPr>
        <p:spPr>
          <a:prstGeom prst="rect">
            <a:avLst/>
          </a:prstGeom>
        </p:spPr>
        <p:txBody>
          <a:bodyPr/>
          <a:lstStyle/>
          <a:p>
            <a:pPr/>
            <a:r>
              <a:t>What is Snowden and Oliver trying to tell us about surveillance?</a:t>
            </a:r>
          </a:p>
          <a:p>
            <a:pPr/>
            <a:r>
              <a:t>What does Snowden think America has to do?</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xfrm>
            <a:off x="609600" y="7327900"/>
            <a:ext cx="11099800" cy="2159000"/>
          </a:xfrm>
          <a:prstGeom prst="rect">
            <a:avLst/>
          </a:prstGeom>
        </p:spPr>
        <p:txBody>
          <a:bodyPr/>
          <a:lstStyle/>
          <a:p>
            <a:pPr/>
          </a:p>
        </p:txBody>
      </p:sp>
      <p:sp>
        <p:nvSpPr>
          <p:cNvPr id="141" name="Shape 141"/>
          <p:cNvSpPr/>
          <p:nvPr>
            <p:ph type="body" idx="1"/>
          </p:nvPr>
        </p:nvSpPr>
        <p:spPr>
          <a:prstGeom prst="rect">
            <a:avLst/>
          </a:prstGeom>
        </p:spPr>
        <p:txBody>
          <a:bodyPr/>
          <a:lstStyle/>
          <a:p>
            <a:pPr/>
            <a:r>
              <a:rPr u="sng">
                <a:hlinkClick r:id="rId2" invalidUrl="" action="" tgtFrame="" tooltip="" history="1" highlightClick="0" endSnd="0"/>
              </a:rPr>
              <a:t>https://www.youtube.com/watch?v=XEVlyP4_11M&amp;feature=youtu.be&amp;t=1470</a:t>
            </a:r>
            <a:r>
              <a:t> </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p>
            <a:pPr/>
            <a:r>
              <a:t>arguments</a:t>
            </a:r>
          </a:p>
        </p:txBody>
      </p:sp>
      <p:sp>
        <p:nvSpPr>
          <p:cNvPr id="144" name="Shape 144"/>
          <p:cNvSpPr/>
          <p:nvPr>
            <p:ph type="body" idx="1"/>
          </p:nvPr>
        </p:nvSpPr>
        <p:spPr>
          <a:prstGeom prst="rect">
            <a:avLst/>
          </a:prstGeom>
        </p:spPr>
        <p:txBody>
          <a:bodyPr/>
          <a:lstStyle/>
          <a:p>
            <a:pPr/>
            <a:r>
              <a:t>An argument is often a reason to do something or a reason something is true</a:t>
            </a:r>
          </a:p>
          <a:p>
            <a:pPr lvl="1"/>
            <a:r>
              <a:t>We should raise the temperature in the school, </a:t>
            </a:r>
            <a:r>
              <a:rPr i="1"/>
              <a:t>because the students are cold.</a:t>
            </a:r>
            <a:endParaRPr i="1"/>
          </a:p>
          <a:p>
            <a:pPr lvl="1"/>
            <a:r>
              <a:t>Snakes are dangerous</a:t>
            </a:r>
            <a:r>
              <a:rPr i="1"/>
              <a:t>, because my uncle died when a snake bit him</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title"/>
          </p:nvPr>
        </p:nvSpPr>
        <p:spPr>
          <a:prstGeom prst="rect">
            <a:avLst/>
          </a:prstGeom>
        </p:spPr>
        <p:txBody>
          <a:bodyPr/>
          <a:lstStyle/>
          <a:p>
            <a:pPr/>
            <a:r>
              <a:t>counterarguments</a:t>
            </a:r>
          </a:p>
        </p:txBody>
      </p:sp>
      <p:sp>
        <p:nvSpPr>
          <p:cNvPr id="147" name="Shape 147"/>
          <p:cNvSpPr/>
          <p:nvPr>
            <p:ph type="body" idx="1"/>
          </p:nvPr>
        </p:nvSpPr>
        <p:spPr>
          <a:prstGeom prst="rect">
            <a:avLst/>
          </a:prstGeom>
        </p:spPr>
        <p:txBody>
          <a:bodyPr/>
          <a:lstStyle/>
          <a:p>
            <a:pPr/>
            <a:r>
              <a:t>Counterarguments are reasons NOT to do something or a reason something is false.</a:t>
            </a:r>
          </a:p>
          <a:p>
            <a:pPr lvl="1"/>
            <a:r>
              <a:t>We should not raise the temperature in the school, </a:t>
            </a:r>
            <a:r>
              <a:rPr i="1"/>
              <a:t>because it would be expensive.</a:t>
            </a:r>
            <a:endParaRPr i="1"/>
          </a:p>
          <a:p>
            <a:pPr lvl="1"/>
            <a:r>
              <a:t>Snakes are not dangerous, </a:t>
            </a:r>
            <a:r>
              <a:rPr i="1"/>
              <a:t>because most snakes don’t have venom that can harm people.</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7">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4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4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47">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47" grpId="1"/>
    </p:bldLst>
  </p:timing>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prstGeom prst="rect">
            <a:avLst/>
          </a:prstGeom>
        </p:spPr>
        <p:txBody>
          <a:bodyPr/>
          <a:lstStyle/>
          <a:p>
            <a:pPr/>
            <a:r>
              <a:t>Argument Practice</a:t>
            </a:r>
          </a:p>
        </p:txBody>
      </p:sp>
      <p:sp>
        <p:nvSpPr>
          <p:cNvPr id="150" name="Shape 150"/>
          <p:cNvSpPr/>
          <p:nvPr>
            <p:ph type="body" idx="1"/>
          </p:nvPr>
        </p:nvSpPr>
        <p:spPr>
          <a:prstGeom prst="rect">
            <a:avLst/>
          </a:prstGeom>
        </p:spPr>
        <p:txBody>
          <a:bodyPr/>
          <a:lstStyle/>
          <a:p>
            <a:pPr marL="435609" indent="-435609" defTabSz="572516">
              <a:spcBef>
                <a:spcPts val="4100"/>
              </a:spcBef>
              <a:defRPr sz="3724"/>
            </a:pPr>
            <a:r>
              <a:t>In 1 minute, write down as many arguments as you can FOR:</a:t>
            </a:r>
          </a:p>
          <a:p>
            <a:pPr lvl="1" marL="871219" indent="-435609" defTabSz="572516">
              <a:spcBef>
                <a:spcPts val="4100"/>
              </a:spcBef>
              <a:defRPr sz="3724"/>
            </a:pPr>
            <a:r>
              <a:t>school uniforms</a:t>
            </a:r>
          </a:p>
          <a:p>
            <a:pPr marL="435609" indent="-435609" defTabSz="572516">
              <a:spcBef>
                <a:spcPts val="4100"/>
              </a:spcBef>
              <a:defRPr sz="3724"/>
            </a:pPr>
            <a:r>
              <a:t>Socrative!</a:t>
            </a:r>
          </a:p>
          <a:p>
            <a:pPr marL="435609" indent="-435609" defTabSz="572516">
              <a:spcBef>
                <a:spcPts val="4100"/>
              </a:spcBef>
              <a:defRPr sz="3724"/>
            </a:pPr>
            <a:r>
              <a:t>Now write down all the COUNTERARGUMENTS for school uniforms you can in 1 minute!</a:t>
            </a:r>
          </a:p>
          <a:p>
            <a:pPr marL="435609" indent="-435609" defTabSz="572516">
              <a:spcBef>
                <a:spcPts val="4100"/>
              </a:spcBef>
              <a:defRPr sz="3724"/>
            </a:pPr>
            <a:r>
              <a:t>Socrative!</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0">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50">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50">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50">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50">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1" fill="hold">
                                  <p:stCondLst>
                                    <p:cond delay="0"/>
                                  </p:stCondLst>
                                  <p:iterate type="el" backwards="0">
                                    <p:tmAbs val="0"/>
                                  </p:iterate>
                                  <p:childTnLst>
                                    <p:set>
                                      <p:cBhvr>
                                        <p:cTn id="24" fill="hold"/>
                                        <p:tgtEl>
                                          <p:spTgt spid="150">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50" grpId="1"/>
    </p:bldLst>
  </p:timing>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53585F"/>
      </a:dk2>
      <a:lt2>
        <a:srgbClr val="DCDEE0"/>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Light"/>
        <a:ea typeface="Helvetica Light"/>
        <a:cs typeface="Helvetica Light"/>
      </a:majorFont>
      <a:minorFont>
        <a:latin typeface="Helvetica Light"/>
        <a:ea typeface="Helvetica Light"/>
        <a:cs typeface="Helvetica Light"/>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53585F"/>
      </a:dk2>
      <a:lt2>
        <a:srgbClr val="DCDEE0"/>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Light"/>
        <a:ea typeface="Helvetica Light"/>
        <a:cs typeface="Helvetica Light"/>
      </a:majorFont>
      <a:minorFont>
        <a:latin typeface="Helvetica Light"/>
        <a:ea typeface="Helvetica Light"/>
        <a:cs typeface="Helvetica Light"/>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